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59" r:id="rId5"/>
    <p:sldId id="260" r:id="rId6"/>
    <p:sldId id="266" r:id="rId7"/>
    <p:sldId id="277" r:id="rId8"/>
    <p:sldId id="276" r:id="rId9"/>
    <p:sldId id="261" r:id="rId10"/>
    <p:sldId id="262" r:id="rId11"/>
    <p:sldId id="271" r:id="rId12"/>
    <p:sldId id="272" r:id="rId13"/>
    <p:sldId id="275" r:id="rId14"/>
    <p:sldId id="278" r:id="rId15"/>
    <p:sldId id="267" r:id="rId16"/>
    <p:sldId id="268" r:id="rId17"/>
    <p:sldId id="269" r:id="rId18"/>
    <p:sldId id="270" r:id="rId19"/>
    <p:sldId id="26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handwriting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s://arxiv.org/pdf/1308.08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scription.packtpub.com/book/big_data_and_business_intelligence/9781788831307/3/ch03lvl1sec25/various-architectures" TargetMode="External"/><Relationship Id="rId11" Type="http://schemas.openxmlformats.org/officeDocument/2006/relationships/hyperlink" Target="https://www.tensorflow.org/probability" TargetMode="External"/><Relationship Id="rId5" Type="http://schemas.openxmlformats.org/officeDocument/2006/relationships/hyperlink" Target="http://www.cs.toronto.edu/~graves/handwriting.cgi" TargetMode="External"/><Relationship Id="rId10" Type="http://schemas.openxmlformats.org/officeDocument/2006/relationships/hyperlink" Target="https://github.com/cpmpercussion/keras-mdn-layer" TargetMode="External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://blog.otoro.net/2015/11/24/mixture-density-networks-with-tensorflo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raghavbali/handwritten_text_dhs_av_20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03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Synthetic Text Data Generation using Deep Learning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456C9-E4C5-644E-9789-2C09A8641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8924"/>
          <a:stretch/>
        </p:blipFill>
        <p:spPr>
          <a:xfrm>
            <a:off x="728869" y="4032925"/>
            <a:ext cx="3784600" cy="8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  <a:p>
            <a:r>
              <a:rPr lang="en-US" dirty="0"/>
              <a:t>Skip Connections</a:t>
            </a:r>
          </a:p>
          <a:p>
            <a:r>
              <a:rPr lang="en-US" dirty="0"/>
              <a:t>Mixture Density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15ED-4D04-254B-9FFB-1466DF42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5" y="1509203"/>
            <a:ext cx="6240303" cy="4354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D21C-8E60-B74A-A089-17A8A71459D6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DAE914-BB51-A041-966D-F299865D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45" y="1416097"/>
            <a:ext cx="4544062" cy="5027196"/>
          </a:xfrm>
        </p:spPr>
      </p:pic>
    </p:spTree>
    <p:extLst>
      <p:ext uri="{BB962C8B-B14F-4D97-AF65-F5344CB8AC3E}">
        <p14:creationId xmlns:p14="http://schemas.microsoft.com/office/powerpoint/2010/main" val="74738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50EFE-6B3E-4E4A-ADA7-8DC3B8D8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:</a:t>
            </a:r>
          </a:p>
          <a:p>
            <a:pPr lvl="1"/>
            <a:r>
              <a:rPr lang="en-US" sz="2000" dirty="0"/>
              <a:t>Normal Distribution</a:t>
            </a:r>
          </a:p>
          <a:p>
            <a:pPr lvl="1"/>
            <a:r>
              <a:rPr lang="en-US" sz="2000" dirty="0"/>
              <a:t>Bell Curve</a:t>
            </a:r>
          </a:p>
          <a:p>
            <a:r>
              <a:rPr lang="en-US" dirty="0"/>
              <a:t>Central Limit Theorem?</a:t>
            </a:r>
          </a:p>
          <a:p>
            <a:r>
              <a:rPr lang="en-US" dirty="0"/>
              <a:t>Notation:</a:t>
            </a:r>
          </a:p>
          <a:p>
            <a:r>
              <a:rPr lang="en-US" dirty="0"/>
              <a:t>Probability Density: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F01A-4BA1-2443-AF88-90544280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12" r="8180" b="63344"/>
          <a:stretch/>
        </p:blipFill>
        <p:spPr>
          <a:xfrm>
            <a:off x="2595379" y="3606272"/>
            <a:ext cx="1783582" cy="32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6FAE-750B-1B44-AA10-4BAE5771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02" r="48190"/>
          <a:stretch/>
        </p:blipFill>
        <p:spPr>
          <a:xfrm>
            <a:off x="4134132" y="3891069"/>
            <a:ext cx="2032988" cy="718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C64F8-1F73-8348-A5E3-BACB4CBE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8" t="3200" r="988" b="2724"/>
          <a:stretch/>
        </p:blipFill>
        <p:spPr>
          <a:xfrm>
            <a:off x="6380480" y="3474720"/>
            <a:ext cx="5811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Mixtures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BAF4A-3707-AA48-8955-03EAE999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91" y="1462727"/>
            <a:ext cx="5156200" cy="40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43D3-FDFB-B648-B044-BD239F24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2" y="2232295"/>
            <a:ext cx="5532829" cy="2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6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Training &amp; Prediction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5CA4DA-0EAA-2748-BD47-76EF482788F6}"/>
              </a:ext>
            </a:extLst>
          </p:cNvPr>
          <p:cNvGrpSpPr/>
          <p:nvPr/>
        </p:nvGrpSpPr>
        <p:grpSpPr>
          <a:xfrm>
            <a:off x="77267" y="1429068"/>
            <a:ext cx="7429476" cy="2050383"/>
            <a:chOff x="77267" y="1429068"/>
            <a:chExt cx="7429476" cy="205038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1C6E51-E9D6-F048-801E-76F0AF5DFD3B}"/>
                </a:ext>
              </a:extLst>
            </p:cNvPr>
            <p:cNvGrpSpPr/>
            <p:nvPr/>
          </p:nvGrpSpPr>
          <p:grpSpPr>
            <a:xfrm>
              <a:off x="1476756" y="1429068"/>
              <a:ext cx="859536" cy="2050383"/>
              <a:chOff x="1609344" y="1957368"/>
              <a:chExt cx="859536" cy="2050383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6B85BFEF-6048-2C45-A780-89539663ED06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D4A127-E4D4-AC42-BDFA-9C58469A7988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1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95DC464-8598-3D48-907D-0B5F43454467}"/>
                  </a:ext>
                </a:extLst>
              </p:cNvPr>
              <p:cNvCxnSpPr>
                <a:stCxn id="54" idx="0"/>
                <a:endCxn id="53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A3E0AF-5548-F042-AAB0-DB82CAF2F9AA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FBE578F-1578-9244-A802-30EB813BE9ED}"/>
                  </a:ext>
                </a:extLst>
              </p:cNvPr>
              <p:cNvCxnSpPr>
                <a:stCxn id="53" idx="0"/>
                <a:endCxn id="56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78AFC5-2DBC-E149-BF91-256CA975AD20}"/>
                </a:ext>
              </a:extLst>
            </p:cNvPr>
            <p:cNvGrpSpPr/>
            <p:nvPr/>
          </p:nvGrpSpPr>
          <p:grpSpPr>
            <a:xfrm>
              <a:off x="2966226" y="1429068"/>
              <a:ext cx="859536" cy="2050383"/>
              <a:chOff x="1609344" y="1957368"/>
              <a:chExt cx="859536" cy="2050383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12EC1C8-9E49-8042-89D6-99801D2D050B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87B147-BEE9-6D4E-BC16-DE99AEC6AB9F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8E33B0F-1102-ED4B-BEBF-985CECF5D3AE}"/>
                  </a:ext>
                </a:extLst>
              </p:cNvPr>
              <p:cNvCxnSpPr>
                <a:stCxn id="60" idx="0"/>
                <a:endCxn id="59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90096E-383B-C046-BE27-6F0EDA1E2DC0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3BAE9E9-45FE-5748-8B41-309823FC8591}"/>
                  </a:ext>
                </a:extLst>
              </p:cNvPr>
              <p:cNvCxnSpPr>
                <a:stCxn id="59" idx="0"/>
                <a:endCxn id="62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0C9057D-9B73-A048-B83D-626673E509E8}"/>
                </a:ext>
              </a:extLst>
            </p:cNvPr>
            <p:cNvGrpSpPr/>
            <p:nvPr/>
          </p:nvGrpSpPr>
          <p:grpSpPr>
            <a:xfrm>
              <a:off x="4455695" y="1429068"/>
              <a:ext cx="859536" cy="2050383"/>
              <a:chOff x="1609344" y="1957368"/>
              <a:chExt cx="859536" cy="2050383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438378C-FC53-9542-9B35-BCF0B690F5FA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6138FE1-A420-9D47-8528-34BCA2640D0E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47B763C-A32F-694B-B17B-54D92B7501C6}"/>
                  </a:ext>
                </a:extLst>
              </p:cNvPr>
              <p:cNvCxnSpPr>
                <a:stCxn id="66" idx="0"/>
                <a:endCxn id="65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D57D488-215F-FA4B-B977-376BABBE377A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4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4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3E47A1B-39EF-1F47-976E-3EDA2CE70153}"/>
                  </a:ext>
                </a:extLst>
              </p:cNvPr>
              <p:cNvCxnSpPr>
                <a:stCxn id="65" idx="0"/>
                <a:endCxn id="68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33A84B-9116-0845-A153-B1832AF4867C}"/>
                </a:ext>
              </a:extLst>
            </p:cNvPr>
            <p:cNvGrpSpPr/>
            <p:nvPr/>
          </p:nvGrpSpPr>
          <p:grpSpPr>
            <a:xfrm>
              <a:off x="6647207" y="1429068"/>
              <a:ext cx="859536" cy="2050383"/>
              <a:chOff x="1609344" y="1957368"/>
              <a:chExt cx="859536" cy="2050383"/>
            </a:xfrm>
          </p:grpSpPr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B0957ED1-4BBF-244D-AF32-6F84BEB00A63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17B8CC6-5310-CA45-80DF-788F6DE19164}"/>
                  </a:ext>
                </a:extLst>
              </p:cNvPr>
              <p:cNvSpPr txBox="1"/>
              <p:nvPr/>
            </p:nvSpPr>
            <p:spPr>
              <a:xfrm>
                <a:off x="1698498" y="3730752"/>
                <a:ext cx="681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n-1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n-1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06E73B0-389C-7349-B186-A4E4A4421E28}"/>
                  </a:ext>
                </a:extLst>
              </p:cNvPr>
              <p:cNvCxnSpPr>
                <a:cxnSpLocks/>
                <a:stCxn id="74" idx="0"/>
                <a:endCxn id="73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89AF62-8260-A24A-AD44-91D05B56F8EE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x</a:t>
                </a:r>
                <a:r>
                  <a:rPr lang="en-US" sz="1200" baseline="-25000" dirty="0" err="1"/>
                  <a:t>n</a:t>
                </a:r>
                <a:r>
                  <a:rPr lang="en-US" sz="1200" dirty="0" err="1"/>
                  <a:t>,y</a:t>
                </a:r>
                <a:r>
                  <a:rPr lang="en-US" sz="1200" baseline="-25000" dirty="0" err="1"/>
                  <a:t>n</a:t>
                </a:r>
                <a:endParaRPr lang="en-US" sz="1200" baseline="-25000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EF7C386-6F2F-3440-A0A1-22EC6DD489CC}"/>
                  </a:ext>
                </a:extLst>
              </p:cNvPr>
              <p:cNvCxnSpPr>
                <a:stCxn id="73" idx="0"/>
                <a:endCxn id="76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0E950F-0CD8-4247-8978-54CB854FE9E7}"/>
                </a:ext>
              </a:extLst>
            </p:cNvPr>
            <p:cNvCxnSpPr>
              <a:stCxn id="53" idx="3"/>
              <a:endCxn id="59" idx="1"/>
            </p:cNvCxnSpPr>
            <p:nvPr/>
          </p:nvCxnSpPr>
          <p:spPr>
            <a:xfrm>
              <a:off x="2336292" y="2516652"/>
              <a:ext cx="629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28C88B3-C4FD-8D48-BD89-430A338B3800}"/>
                </a:ext>
              </a:extLst>
            </p:cNvPr>
            <p:cNvCxnSpPr>
              <a:stCxn id="59" idx="3"/>
              <a:endCxn id="65" idx="1"/>
            </p:cNvCxnSpPr>
            <p:nvPr/>
          </p:nvCxnSpPr>
          <p:spPr>
            <a:xfrm>
              <a:off x="3825762" y="2516652"/>
              <a:ext cx="629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BCC151-8D2E-5440-9F31-82C583EEA528}"/>
                </a:ext>
              </a:extLst>
            </p:cNvPr>
            <p:cNvCxnSpPr>
              <a:stCxn id="65" idx="3"/>
              <a:endCxn id="73" idx="1"/>
            </p:cNvCxnSpPr>
            <p:nvPr/>
          </p:nvCxnSpPr>
          <p:spPr>
            <a:xfrm>
              <a:off x="5315231" y="2516652"/>
              <a:ext cx="1331976" cy="0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E1DC114-6803-9B44-87EA-BBBC3A120AD6}"/>
                </a:ext>
              </a:extLst>
            </p:cNvPr>
            <p:cNvCxnSpPr>
              <a:stCxn id="60" idx="1"/>
              <a:endCxn id="56" idx="3"/>
            </p:cNvCxnSpPr>
            <p:nvPr/>
          </p:nvCxnSpPr>
          <p:spPr>
            <a:xfrm flipH="1" flipV="1">
              <a:off x="2157984" y="1567568"/>
              <a:ext cx="986550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52290AE-8C93-7F40-9543-DCCF9D6E428C}"/>
                </a:ext>
              </a:extLst>
            </p:cNvPr>
            <p:cNvCxnSpPr>
              <a:stCxn id="66" idx="1"/>
              <a:endCxn id="62" idx="3"/>
            </p:cNvCxnSpPr>
            <p:nvPr/>
          </p:nvCxnSpPr>
          <p:spPr>
            <a:xfrm flipH="1" flipV="1">
              <a:off x="3647454" y="1567568"/>
              <a:ext cx="986549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BB9A1E5-E337-3F4E-A61F-FC4D5911A120}"/>
                </a:ext>
              </a:extLst>
            </p:cNvPr>
            <p:cNvCxnSpPr>
              <a:stCxn id="74" idx="1"/>
              <a:endCxn id="68" idx="3"/>
            </p:cNvCxnSpPr>
            <p:nvPr/>
          </p:nvCxnSpPr>
          <p:spPr>
            <a:xfrm flipH="1" flipV="1">
              <a:off x="5136923" y="1567568"/>
              <a:ext cx="1599438" cy="1773384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552DAB-0BEC-3049-A1DF-87C6E951708C}"/>
                </a:ext>
              </a:extLst>
            </p:cNvPr>
            <p:cNvSpPr txBox="1"/>
            <p:nvPr/>
          </p:nvSpPr>
          <p:spPr>
            <a:xfrm>
              <a:off x="77267" y="2331986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511FD3E-F2A6-CD45-A3E2-20D1B74C9132}"/>
              </a:ext>
            </a:extLst>
          </p:cNvPr>
          <p:cNvGrpSpPr/>
          <p:nvPr/>
        </p:nvGrpSpPr>
        <p:grpSpPr>
          <a:xfrm>
            <a:off x="119939" y="4444536"/>
            <a:ext cx="7638264" cy="2050383"/>
            <a:chOff x="119939" y="4444536"/>
            <a:chExt cx="7638264" cy="2050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8157F-A285-4047-B17B-5048C5B46EC8}"/>
                </a:ext>
              </a:extLst>
            </p:cNvPr>
            <p:cNvGrpSpPr/>
            <p:nvPr/>
          </p:nvGrpSpPr>
          <p:grpSpPr>
            <a:xfrm>
              <a:off x="1728216" y="4444536"/>
              <a:ext cx="859536" cy="2050383"/>
              <a:chOff x="1609344" y="1957368"/>
              <a:chExt cx="859536" cy="2050383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B13E4FD-F35F-BB4E-B2CA-2D9B4591FA81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A3BB3A-17A2-2346-970E-E98B00EEB4F0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E845C6F-9725-7647-94FA-2937A86BCC12}"/>
                  </a:ext>
                </a:extLst>
              </p:cNvPr>
              <p:cNvCxnSpPr>
                <a:stCxn id="7" idx="0"/>
                <a:endCxn id="3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4FACD9-B261-6141-8F07-2767BC69A30A}"/>
                  </a:ext>
                </a:extLst>
              </p:cNvPr>
              <p:cNvSpPr txBox="1"/>
              <p:nvPr/>
            </p:nvSpPr>
            <p:spPr>
              <a:xfrm>
                <a:off x="1732668" y="1957368"/>
                <a:ext cx="61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x`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,y`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5247E6E-B314-A34D-907C-0784268EEE49}"/>
                  </a:ext>
                </a:extLst>
              </p:cNvPr>
              <p:cNvCxnSpPr>
                <a:cxnSpLocks/>
                <a:stCxn id="3" idx="0"/>
                <a:endCxn id="13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C12541-3AEA-0D4A-9A09-8B4E0FE4C93D}"/>
                </a:ext>
              </a:extLst>
            </p:cNvPr>
            <p:cNvGrpSpPr/>
            <p:nvPr/>
          </p:nvGrpSpPr>
          <p:grpSpPr>
            <a:xfrm>
              <a:off x="3217686" y="4444536"/>
              <a:ext cx="859536" cy="2050383"/>
              <a:chOff x="1609344" y="1957368"/>
              <a:chExt cx="859536" cy="205038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38563BB-9BC5-EE46-AB65-AE3973BE778E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13D016-0B45-814E-B417-F9A12771566D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09C0A6F-5FD6-FD43-B820-A7DF92BB59F3}"/>
                  </a:ext>
                </a:extLst>
              </p:cNvPr>
              <p:cNvCxnSpPr>
                <a:stCxn id="20" idx="0"/>
                <a:endCxn id="18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EA80A-22BF-3541-B9DE-4558B88B1A1D}"/>
                  </a:ext>
                </a:extLst>
              </p:cNvPr>
              <p:cNvSpPr txBox="1"/>
              <p:nvPr/>
            </p:nvSpPr>
            <p:spPr>
              <a:xfrm>
                <a:off x="1732666" y="1957368"/>
                <a:ext cx="612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x`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,y`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23272DD-AA13-784E-826D-5EF0DBD15F3E}"/>
                  </a:ext>
                </a:extLst>
              </p:cNvPr>
              <p:cNvCxnSpPr>
                <a:cxnSpLocks/>
                <a:stCxn id="18" idx="0"/>
                <a:endCxn id="22" idx="2"/>
              </p:cNvCxnSpPr>
              <p:nvPr/>
            </p:nvCxnSpPr>
            <p:spPr>
              <a:xfrm flipH="1" flipV="1">
                <a:off x="2039111" y="2234367"/>
                <a:ext cx="1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F932F9-1DB8-A84E-919E-9641C400F4D1}"/>
                </a:ext>
              </a:extLst>
            </p:cNvPr>
            <p:cNvGrpSpPr/>
            <p:nvPr/>
          </p:nvGrpSpPr>
          <p:grpSpPr>
            <a:xfrm>
              <a:off x="4707155" y="4449661"/>
              <a:ext cx="859536" cy="2045258"/>
              <a:chOff x="1609344" y="1962493"/>
              <a:chExt cx="859536" cy="204525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3EBF9D3-CF2B-C34F-94BE-C9130C54E59B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6A7107-A129-164A-BF2F-A145E0F7A406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CDDE14D-0C8C-2C4A-A532-8F7F18288856}"/>
                  </a:ext>
                </a:extLst>
              </p:cNvPr>
              <p:cNvCxnSpPr>
                <a:stCxn id="27" idx="0"/>
                <a:endCxn id="25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BE365F-309E-D34A-ADBD-08F5361C7D42}"/>
                  </a:ext>
                </a:extLst>
              </p:cNvPr>
              <p:cNvSpPr txBox="1"/>
              <p:nvPr/>
            </p:nvSpPr>
            <p:spPr>
              <a:xfrm>
                <a:off x="1760161" y="1962493"/>
                <a:ext cx="5579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x`</a:t>
                </a:r>
                <a:r>
                  <a:rPr lang="en-US" sz="1200" baseline="-25000" dirty="0"/>
                  <a:t>4</a:t>
                </a:r>
                <a:r>
                  <a:rPr lang="en-US" sz="1200" dirty="0"/>
                  <a:t>,y`</a:t>
                </a:r>
                <a:r>
                  <a:rPr lang="en-US" sz="1200" baseline="-25000" dirty="0"/>
                  <a:t>4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B284652-076C-404D-934F-A5A600B34620}"/>
                  </a:ext>
                </a:extLst>
              </p:cNvPr>
              <p:cNvCxnSpPr>
                <a:cxnSpLocks/>
                <a:stCxn id="25" idx="0"/>
                <a:endCxn id="29" idx="2"/>
              </p:cNvCxnSpPr>
              <p:nvPr/>
            </p:nvCxnSpPr>
            <p:spPr>
              <a:xfrm flipV="1">
                <a:off x="2039112" y="2239492"/>
                <a:ext cx="1" cy="4579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913E5B-7E0E-7E41-88EA-A473521D62AB}"/>
                </a:ext>
              </a:extLst>
            </p:cNvPr>
            <p:cNvCxnSpPr>
              <a:cxnSpLocks/>
              <a:stCxn id="13" idx="3"/>
              <a:endCxn id="20" idx="1"/>
            </p:cNvCxnSpPr>
            <p:nvPr/>
          </p:nvCxnSpPr>
          <p:spPr>
            <a:xfrm>
              <a:off x="2464428" y="4583036"/>
              <a:ext cx="931566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474373-B924-2646-9B0B-A5F89FB8D9F5}"/>
                </a:ext>
              </a:extLst>
            </p:cNvPr>
            <p:cNvCxnSpPr>
              <a:cxnSpLocks/>
              <a:stCxn id="22" idx="3"/>
              <a:endCxn id="27" idx="1"/>
            </p:cNvCxnSpPr>
            <p:nvPr/>
          </p:nvCxnSpPr>
          <p:spPr>
            <a:xfrm>
              <a:off x="3953897" y="4583036"/>
              <a:ext cx="931566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0CA3D-BD1A-9943-8C7F-3583F63326C4}"/>
                </a:ext>
              </a:extLst>
            </p:cNvPr>
            <p:cNvGrpSpPr/>
            <p:nvPr/>
          </p:nvGrpSpPr>
          <p:grpSpPr>
            <a:xfrm>
              <a:off x="6898667" y="4444536"/>
              <a:ext cx="859536" cy="2050383"/>
              <a:chOff x="1609344" y="1957368"/>
              <a:chExt cx="859536" cy="205038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2FD49FF-BFEE-1243-B08E-016E1524C793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41228D3-3F4D-0141-9A55-17CB09F46081}"/>
                  </a:ext>
                </a:extLst>
              </p:cNvPr>
              <p:cNvSpPr txBox="1"/>
              <p:nvPr/>
            </p:nvSpPr>
            <p:spPr>
              <a:xfrm>
                <a:off x="1698498" y="3730752"/>
                <a:ext cx="681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n-1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n-1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81CF42E-1B7E-D645-BCC6-E774AAE800F6}"/>
                  </a:ext>
                </a:extLst>
              </p:cNvPr>
              <p:cNvCxnSpPr>
                <a:cxnSpLocks/>
                <a:stCxn id="37" idx="0"/>
                <a:endCxn id="36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319A2-F846-E849-86E2-EE3B548B2EFE}"/>
                  </a:ext>
                </a:extLst>
              </p:cNvPr>
              <p:cNvSpPr txBox="1"/>
              <p:nvPr/>
            </p:nvSpPr>
            <p:spPr>
              <a:xfrm>
                <a:off x="1743075" y="1957368"/>
                <a:ext cx="5920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x`</a:t>
                </a:r>
                <a:r>
                  <a:rPr lang="en-US" sz="1200" baseline="-25000" dirty="0" err="1"/>
                  <a:t>n</a:t>
                </a:r>
                <a:r>
                  <a:rPr lang="en-US" sz="1200" dirty="0" err="1"/>
                  <a:t>,y`</a:t>
                </a:r>
                <a:r>
                  <a:rPr lang="en-US" sz="1200" baseline="-25000" dirty="0" err="1"/>
                  <a:t>n</a:t>
                </a:r>
                <a:endParaRPr lang="en-US" sz="1200" baseline="-25000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F402AC0-49D8-6E4E-A7E2-53445B525E83}"/>
                  </a:ext>
                </a:extLst>
              </p:cNvPr>
              <p:cNvCxnSpPr>
                <a:cxnSpLocks/>
                <a:stCxn id="36" idx="0"/>
                <a:endCxn id="39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9BFDF3-C30F-2240-8D97-54F62DBBB579}"/>
                </a:ext>
              </a:extLst>
            </p:cNvPr>
            <p:cNvCxnSpPr>
              <a:stCxn id="3" idx="3"/>
              <a:endCxn id="18" idx="1"/>
            </p:cNvCxnSpPr>
            <p:nvPr/>
          </p:nvCxnSpPr>
          <p:spPr>
            <a:xfrm>
              <a:off x="2587752" y="5532120"/>
              <a:ext cx="629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4093B1-8794-1C40-82E5-943AA316FF7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077222" y="5532120"/>
              <a:ext cx="629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4AAEB78-515D-2145-86D0-B76CED6F1E23}"/>
                </a:ext>
              </a:extLst>
            </p:cNvPr>
            <p:cNvCxnSpPr>
              <a:stCxn id="25" idx="3"/>
              <a:endCxn id="36" idx="1"/>
            </p:cNvCxnSpPr>
            <p:nvPr/>
          </p:nvCxnSpPr>
          <p:spPr>
            <a:xfrm>
              <a:off x="5566691" y="5532120"/>
              <a:ext cx="1331976" cy="0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97BF457-8F8F-B14A-AACD-E80232EEE10C}"/>
                </a:ext>
              </a:extLst>
            </p:cNvPr>
            <p:cNvCxnSpPr>
              <a:cxnSpLocks/>
              <a:stCxn id="29" idx="3"/>
              <a:endCxn id="37" idx="1"/>
            </p:cNvCxnSpPr>
            <p:nvPr/>
          </p:nvCxnSpPr>
          <p:spPr>
            <a:xfrm>
              <a:off x="5415875" y="4588161"/>
              <a:ext cx="1571946" cy="1768259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7C1D40C-899A-214F-9715-66C8CC68C66E}"/>
                </a:ext>
              </a:extLst>
            </p:cNvPr>
            <p:cNvSpPr txBox="1"/>
            <p:nvPr/>
          </p:nvSpPr>
          <p:spPr>
            <a:xfrm>
              <a:off x="119939" y="5347454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Prediction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7AD0F73-B4A0-9B45-9C80-40B94BEF5F29}"/>
              </a:ext>
            </a:extLst>
          </p:cNvPr>
          <p:cNvGrpSpPr/>
          <p:nvPr/>
        </p:nvGrpSpPr>
        <p:grpSpPr>
          <a:xfrm>
            <a:off x="8668512" y="3241580"/>
            <a:ext cx="3017520" cy="819801"/>
            <a:chOff x="8668512" y="3241580"/>
            <a:chExt cx="3017520" cy="8198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6C6D753-C21C-E742-AB5D-C4D199B58373}"/>
                </a:ext>
              </a:extLst>
            </p:cNvPr>
            <p:cNvSpPr/>
            <p:nvPr/>
          </p:nvSpPr>
          <p:spPr>
            <a:xfrm>
              <a:off x="8668512" y="3599716"/>
              <a:ext cx="30175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2400" dirty="0">
                  <a:solidFill>
                    <a:srgbClr val="000000"/>
                  </a:solidFill>
                  <a:latin typeface="STIXMathJax_Normal-italic"/>
                </a:rPr>
                <a:t>𝑃</a:t>
              </a:r>
              <a:r>
                <a:rPr lang="el-GR" sz="2400" dirty="0">
                  <a:solidFill>
                    <a:srgbClr val="000000"/>
                  </a:solidFill>
                  <a:latin typeface="STIXMathJax_Main"/>
                </a:rPr>
                <a:t>(</a:t>
              </a:r>
              <a:r>
                <a:rPr lang="el-GR" sz="2400" dirty="0">
                  <a:solidFill>
                    <a:srgbClr val="000000"/>
                  </a:solidFill>
                  <a:latin typeface="STIXMathJax_Normal-italic"/>
                </a:rPr>
                <a:t>𝑥</a:t>
              </a:r>
              <a:r>
                <a:rPr lang="el-GR" sz="2400" dirty="0">
                  <a:solidFill>
                    <a:srgbClr val="000000"/>
                  </a:solidFill>
                  <a:latin typeface="STIXMathJax_Main"/>
                </a:rPr>
                <a:t>)=Π</a:t>
              </a:r>
              <a:r>
                <a:rPr lang="el-GR" sz="2400" dirty="0">
                  <a:solidFill>
                    <a:srgbClr val="000000"/>
                  </a:solidFill>
                  <a:latin typeface="STIXMathJax_Normal-italic"/>
                </a:rPr>
                <a:t>𝑡𝑃</a:t>
              </a:r>
              <a:r>
                <a:rPr lang="el-GR" sz="2400" dirty="0">
                  <a:solidFill>
                    <a:srgbClr val="000000"/>
                  </a:solidFill>
                  <a:latin typeface="STIXMathJax_Main"/>
                </a:rPr>
                <a:t>(</a:t>
              </a:r>
              <a:r>
                <a:rPr lang="el-GR" sz="2400" dirty="0">
                  <a:solidFill>
                    <a:srgbClr val="000000"/>
                  </a:solidFill>
                  <a:latin typeface="STIXMathJax_Normal-italic"/>
                </a:rPr>
                <a:t>𝑥𝑡</a:t>
              </a:r>
              <a:r>
                <a:rPr lang="el-GR" sz="2400" dirty="0">
                  <a:solidFill>
                    <a:srgbClr val="000000"/>
                  </a:solidFill>
                  <a:latin typeface="STIXMathJax_Variants"/>
                </a:rPr>
                <a:t>|</a:t>
              </a:r>
              <a:r>
                <a:rPr lang="el-GR" sz="2400" dirty="0">
                  <a:solidFill>
                    <a:srgbClr val="000000"/>
                  </a:solidFill>
                  <a:latin typeface="STIXMathJax_Normal-italic"/>
                </a:rPr>
                <a:t>𝑥</a:t>
              </a:r>
              <a:r>
                <a:rPr lang="el-GR" sz="2400" dirty="0">
                  <a:solidFill>
                    <a:srgbClr val="000000"/>
                  </a:solidFill>
                  <a:latin typeface="STIXMathJax_Main"/>
                </a:rPr>
                <a:t>1:</a:t>
              </a:r>
              <a:r>
                <a:rPr lang="el-GR" sz="2400" dirty="0">
                  <a:solidFill>
                    <a:srgbClr val="000000"/>
                  </a:solidFill>
                  <a:latin typeface="STIXMathJax_Normal-italic"/>
                </a:rPr>
                <a:t>𝑡</a:t>
              </a:r>
              <a:r>
                <a:rPr lang="el-GR" sz="2400" dirty="0">
                  <a:solidFill>
                    <a:srgbClr val="000000"/>
                  </a:solidFill>
                  <a:latin typeface="STIXMathJax_Main"/>
                </a:rPr>
                <a:t>−1)</a:t>
              </a:r>
              <a:endParaRPr lang="en-US" sz="24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DF21FB6-8DA4-CC43-A825-F06E7CF05E31}"/>
                </a:ext>
              </a:extLst>
            </p:cNvPr>
            <p:cNvSpPr txBox="1"/>
            <p:nvPr/>
          </p:nvSpPr>
          <p:spPr>
            <a:xfrm>
              <a:off x="8668512" y="324158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8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Experiments</a:t>
            </a:r>
          </a:p>
          <a:p>
            <a:pPr lvl="1"/>
            <a:r>
              <a:rPr lang="en-US" dirty="0"/>
              <a:t>Less Comprehensive Characters/Words</a:t>
            </a:r>
          </a:p>
          <a:p>
            <a:pPr lvl="1"/>
            <a:r>
              <a:rPr lang="en-US" dirty="0"/>
              <a:t>Inconsistent Handwriting Style</a:t>
            </a:r>
          </a:p>
          <a:p>
            <a:pPr lvl="1"/>
            <a:r>
              <a:rPr lang="en-US" dirty="0"/>
              <a:t>Some Characters make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AA6-0674-2C4A-A853-DE01C37E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09" y="3041847"/>
            <a:ext cx="8030839" cy="313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F15C8E-7231-F749-8B56-E6F5A776A38B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A32B-5FBE-6540-AE07-5EE737EA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9" y="2157869"/>
            <a:ext cx="5668156" cy="464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C9E2E-8807-9644-907B-72B9DC983CA8}"/>
              </a:ext>
            </a:extLst>
          </p:cNvPr>
          <p:cNvSpPr/>
          <p:nvPr/>
        </p:nvSpPr>
        <p:spPr>
          <a:xfrm>
            <a:off x="0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46269-4A7E-BD46-B539-7E93AF87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2196" y="4904797"/>
            <a:ext cx="2929804" cy="19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6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Biased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the variance of Gaussians for style consistency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A1A9-5052-F241-8123-4B129C55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65" y="3171002"/>
            <a:ext cx="4144531" cy="3569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8DF40-551C-2443-9139-FF2AC0A521C3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Primed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network towards specific writing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94E2E-9F22-6945-802D-CCD9A4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6" y="3050714"/>
            <a:ext cx="6727795" cy="3126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0D7D1-9A2F-7444-8E1C-9F351D767C47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u="sng" dirty="0">
                <a:hlinkClick r:id="rId2"/>
              </a:rPr>
              <a:t>Generating Sequences with RNNs, Alex Graves</a:t>
            </a:r>
            <a:endParaRPr lang="en-IN" sz="2000" dirty="0"/>
          </a:p>
          <a:p>
            <a:r>
              <a:rPr lang="en-IN" sz="2000" u="sng" dirty="0">
                <a:hlinkClick r:id="rId3"/>
              </a:rPr>
              <a:t>Neural Machine Translation by Jointly Learning to Align and Translate, Bengio et al</a:t>
            </a:r>
            <a:endParaRPr lang="en-IN" sz="2000" dirty="0"/>
          </a:p>
          <a:p>
            <a:r>
              <a:rPr lang="en-IN" sz="2000" u="sng" dirty="0">
                <a:hlinkClick r:id="rId4"/>
              </a:rPr>
              <a:t>Attention Is All You Need, Vaswani et al</a:t>
            </a:r>
            <a:endParaRPr lang="en-IN" sz="2000" dirty="0"/>
          </a:p>
          <a:p>
            <a:r>
              <a:rPr lang="en-IN" sz="2000" u="sng" dirty="0">
                <a:hlinkClick r:id="rId5"/>
              </a:rPr>
              <a:t>Handwriting Generation Demo</a:t>
            </a:r>
            <a:endParaRPr lang="en-IN" sz="2000" dirty="0"/>
          </a:p>
          <a:p>
            <a:r>
              <a:rPr lang="en-IN" sz="2000" u="sng" dirty="0">
                <a:hlinkClick r:id="rId6"/>
              </a:rPr>
              <a:t>Chapter3, Hands on Transfer Learning, Dipanjan Sarkar, Raghav Bali, et al</a:t>
            </a:r>
            <a:endParaRPr lang="en-IN" sz="2000" dirty="0"/>
          </a:p>
          <a:p>
            <a:r>
              <a:rPr lang="en-IN" sz="2000" u="sng" dirty="0">
                <a:hlinkClick r:id="rId7"/>
              </a:rPr>
              <a:t>LSTM, Chris' blog</a:t>
            </a:r>
            <a:endParaRPr lang="en-IN" sz="2000" dirty="0"/>
          </a:p>
          <a:p>
            <a:r>
              <a:rPr lang="en-IN" sz="2000" u="sng" dirty="0">
                <a:hlinkClick r:id="rId8"/>
              </a:rPr>
              <a:t>Four Experiments in Handwriting with a Neural Network, distlill.pub</a:t>
            </a:r>
            <a:endParaRPr lang="en-IN" sz="2000" dirty="0"/>
          </a:p>
          <a:p>
            <a:r>
              <a:rPr lang="en-IN" sz="2000" u="sng" dirty="0">
                <a:hlinkClick r:id="rId9"/>
              </a:rPr>
              <a:t>Mixture Density Networks, Hardmaru/Otoro's Blog</a:t>
            </a:r>
            <a:endParaRPr lang="en-IN" sz="2000" dirty="0"/>
          </a:p>
          <a:p>
            <a:r>
              <a:rPr lang="en-IN" sz="2000" u="sng" dirty="0">
                <a:hlinkClick r:id="rId10"/>
              </a:rPr>
              <a:t>Keras MDN</a:t>
            </a:r>
            <a:endParaRPr lang="en-IN" sz="2000" dirty="0"/>
          </a:p>
          <a:p>
            <a:r>
              <a:rPr lang="en-IN" sz="2000" u="sng" dirty="0">
                <a:hlinkClick r:id="rId11"/>
              </a:rPr>
              <a:t>Tensorflow Probability</a:t>
            </a:r>
            <a:endParaRPr lang="en-I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5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C7C1B-2972-6340-BD8B-0947AF37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60" y="2387054"/>
            <a:ext cx="1037467" cy="10390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9AF52C-2E9F-434E-80F5-50F65AAEC178}"/>
              </a:ext>
            </a:extLst>
          </p:cNvPr>
          <p:cNvSpPr txBox="1">
            <a:spLocks/>
          </p:cNvSpPr>
          <p:nvPr/>
        </p:nvSpPr>
        <p:spPr>
          <a:xfrm>
            <a:off x="1739046" y="3155763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Senior Data Scientist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A9421-9D3A-4944-8FEE-8D92C979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49" y="2291722"/>
            <a:ext cx="1134422" cy="113442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C941FD-0FB8-FA42-BBA8-C32E2AFB7F40}"/>
              </a:ext>
            </a:extLst>
          </p:cNvPr>
          <p:cNvSpPr txBox="1">
            <a:spLocks/>
          </p:cNvSpPr>
          <p:nvPr/>
        </p:nvSpPr>
        <p:spPr>
          <a:xfrm>
            <a:off x="6404879" y="3155762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28029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Slides &amp;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DF1ACC-41FE-F34B-8FDD-59986A4C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IN" sz="2400" dirty="0">
                <a:hlinkClick r:id="rId2"/>
              </a:rPr>
              <a:t>https://github.com/raghavbali/handwritten_text_dhs_av_2019</a:t>
            </a:r>
            <a:endParaRPr lang="en-IN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EA613-E50E-554B-B670-E30A28E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53" y="2844511"/>
            <a:ext cx="2314203" cy="33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E066-5334-4747-96F6-C0018AD5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Generate Handwriting</a:t>
            </a:r>
          </a:p>
          <a:p>
            <a:r>
              <a:rPr lang="en-US" dirty="0"/>
              <a:t>Overall Setup &amp; Demo</a:t>
            </a:r>
          </a:p>
          <a:p>
            <a:r>
              <a:rPr lang="en-US" dirty="0"/>
              <a:t>Exploring the dataset</a:t>
            </a:r>
          </a:p>
          <a:p>
            <a:r>
              <a:rPr lang="en-US" dirty="0"/>
              <a:t>Network Architecture</a:t>
            </a:r>
          </a:p>
          <a:p>
            <a:r>
              <a:rPr lang="en-US" dirty="0"/>
              <a:t>Gaussians</a:t>
            </a:r>
          </a:p>
          <a:p>
            <a:r>
              <a:rPr lang="en-US" dirty="0"/>
              <a:t>Training &amp; Prediction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4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IN" b="1" dirty="0"/>
            </a:br>
            <a:endParaRPr lang="en-IN" b="1" dirty="0"/>
          </a:p>
          <a:p>
            <a:r>
              <a:rPr lang="en-IN" b="1" dirty="0"/>
              <a:t>To Understand Data Generation Processes</a:t>
            </a:r>
            <a:br>
              <a:rPr lang="en-IN" b="1" dirty="0"/>
            </a:br>
            <a:r>
              <a:rPr lang="en-IN" dirty="0"/>
              <a:t>This has multiple advantages such as :</a:t>
            </a:r>
          </a:p>
          <a:p>
            <a:pPr lvl="1"/>
            <a:r>
              <a:rPr lang="en-IN" dirty="0"/>
              <a:t>capability to model more complex problems (like speech synthesis)</a:t>
            </a:r>
          </a:p>
          <a:p>
            <a:pPr lvl="1"/>
            <a:r>
              <a:rPr lang="en-IN" dirty="0"/>
              <a:t>capability to design models which generalize better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br>
              <a:rPr lang="en-IN" b="1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D2D2-1622-4546-AF89-CC07820C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01600"/>
            <a:ext cx="7053694" cy="825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102E3-C9C7-594C-BD47-6E4AF03F7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b="18712"/>
          <a:stretch/>
        </p:blipFill>
        <p:spPr>
          <a:xfrm>
            <a:off x="1257300" y="1636273"/>
            <a:ext cx="7848600" cy="609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5F5F6-D296-3648-BFA3-1B7AA070DD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63304">
            <a:off x="1049125" y="4611370"/>
            <a:ext cx="5194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Overall Setup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40F20F-0113-3E42-AAF2-B5EE27C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350294"/>
            <a:ext cx="9321800" cy="3302000"/>
          </a:xfrm>
        </p:spPr>
      </p:pic>
    </p:spTree>
    <p:extLst>
      <p:ext uri="{BB962C8B-B14F-4D97-AF65-F5344CB8AC3E}">
        <p14:creationId xmlns:p14="http://schemas.microsoft.com/office/powerpoint/2010/main" val="349200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F2106-E00A-5342-AD02-83F22408DAEB}"/>
              </a:ext>
            </a:extLst>
          </p:cNvPr>
          <p:cNvSpPr/>
          <p:nvPr/>
        </p:nvSpPr>
        <p:spPr>
          <a:xfrm>
            <a:off x="1458411" y="2071868"/>
            <a:ext cx="9340770" cy="3750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3DED00-7E77-0644-A012-8CDC2CA3DFED}"/>
              </a:ext>
            </a:extLst>
          </p:cNvPr>
          <p:cNvGrpSpPr/>
          <p:nvPr/>
        </p:nvGrpSpPr>
        <p:grpSpPr>
          <a:xfrm>
            <a:off x="969150" y="1625191"/>
            <a:ext cx="1067996" cy="1025407"/>
            <a:chOff x="969150" y="1625191"/>
            <a:chExt cx="1067996" cy="102540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7362A-4806-8742-B338-3A096EC55365}"/>
                </a:ext>
              </a:extLst>
            </p:cNvPr>
            <p:cNvCxnSpPr/>
            <p:nvPr/>
          </p:nvCxnSpPr>
          <p:spPr>
            <a:xfrm>
              <a:off x="1284793" y="1932968"/>
              <a:ext cx="0" cy="7176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0351AA-9D13-E34E-BFFA-0DD82A1D58F4}"/>
                </a:ext>
              </a:extLst>
            </p:cNvPr>
            <p:cNvCxnSpPr/>
            <p:nvPr/>
          </p:nvCxnSpPr>
          <p:spPr>
            <a:xfrm>
              <a:off x="1273217" y="1932968"/>
              <a:ext cx="7639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0612E5-4861-D14A-9266-05FE06517753}"/>
                </a:ext>
              </a:extLst>
            </p:cNvPr>
            <p:cNvSpPr txBox="1"/>
            <p:nvPr/>
          </p:nvSpPr>
          <p:spPr>
            <a:xfrm>
              <a:off x="1655024" y="1625191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02381C-778C-6F4E-9D48-88E5DFBD9E35}"/>
                </a:ext>
              </a:extLst>
            </p:cNvPr>
            <p:cNvSpPr txBox="1"/>
            <p:nvPr/>
          </p:nvSpPr>
          <p:spPr>
            <a:xfrm>
              <a:off x="969150" y="2296518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CC60D-43D3-5749-8ED7-6CECD6BA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270"/>
          <a:stretch/>
        </p:blipFill>
        <p:spPr>
          <a:xfrm>
            <a:off x="2864573" y="3579617"/>
            <a:ext cx="1092200" cy="15953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B0BBDF-4EB2-5741-A679-00DBD1421415}"/>
              </a:ext>
            </a:extLst>
          </p:cNvPr>
          <p:cNvSpPr/>
          <p:nvPr/>
        </p:nvSpPr>
        <p:spPr>
          <a:xfrm>
            <a:off x="3053812" y="3913747"/>
            <a:ext cx="45719" cy="1273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5042E-E6E9-4F40-8CC4-232F309443A0}"/>
              </a:ext>
            </a:extLst>
          </p:cNvPr>
          <p:cNvSpPr txBox="1"/>
          <p:nvPr/>
        </p:nvSpPr>
        <p:spPr>
          <a:xfrm>
            <a:off x="4387065" y="2291783"/>
            <a:ext cx="312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>
                    <a:lumMod val="50000"/>
                  </a:schemeClr>
                </a:solidFill>
              </a:rPr>
              <a:t>White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F869C-A086-A544-ADCC-048C7AA2E052}"/>
              </a:ext>
            </a:extLst>
          </p:cNvPr>
          <p:cNvSpPr txBox="1"/>
          <p:nvPr/>
        </p:nvSpPr>
        <p:spPr>
          <a:xfrm>
            <a:off x="3217706" y="11333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Text to be Generated </a:t>
            </a:r>
            <a:r>
              <a:rPr lang="en-US" dirty="0"/>
              <a:t>: A Move to Stop Mr. Gaitskell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EEEA-AC57-A04F-92AA-B76F400349E8}"/>
              </a:ext>
            </a:extLst>
          </p:cNvPr>
          <p:cNvSpPr txBox="1"/>
          <p:nvPr/>
        </p:nvSpPr>
        <p:spPr>
          <a:xfrm>
            <a:off x="4820474" y="139086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[x,y]</a:t>
            </a:r>
            <a:r>
              <a:rPr lang="en-US" dirty="0"/>
              <a:t>: [207,371]</a:t>
            </a:r>
          </a:p>
        </p:txBody>
      </p:sp>
    </p:spTree>
    <p:extLst>
      <p:ext uri="{BB962C8B-B14F-4D97-AF65-F5344CB8AC3E}">
        <p14:creationId xmlns:p14="http://schemas.microsoft.com/office/powerpoint/2010/main" val="32282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F2106-E00A-5342-AD02-83F22408DAEB}"/>
              </a:ext>
            </a:extLst>
          </p:cNvPr>
          <p:cNvSpPr/>
          <p:nvPr/>
        </p:nvSpPr>
        <p:spPr>
          <a:xfrm>
            <a:off x="1458411" y="2071868"/>
            <a:ext cx="9340770" cy="3750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D75700-7EC9-F04C-A258-81B7D873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544094"/>
            <a:ext cx="8597900" cy="914400"/>
          </a:xfr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7362A-4806-8742-B338-3A096EC55365}"/>
              </a:ext>
            </a:extLst>
          </p:cNvPr>
          <p:cNvCxnSpPr/>
          <p:nvPr/>
        </p:nvCxnSpPr>
        <p:spPr>
          <a:xfrm>
            <a:off x="1284793" y="1932968"/>
            <a:ext cx="0" cy="717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0351AA-9D13-E34E-BFFA-0DD82A1D58F4}"/>
              </a:ext>
            </a:extLst>
          </p:cNvPr>
          <p:cNvCxnSpPr/>
          <p:nvPr/>
        </p:nvCxnSpPr>
        <p:spPr>
          <a:xfrm>
            <a:off x="1273217" y="1932968"/>
            <a:ext cx="7639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0612E5-4861-D14A-9266-05FE06517753}"/>
              </a:ext>
            </a:extLst>
          </p:cNvPr>
          <p:cNvSpPr txBox="1"/>
          <p:nvPr/>
        </p:nvSpPr>
        <p:spPr>
          <a:xfrm>
            <a:off x="1655024" y="162519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2381C-778C-6F4E-9D48-88E5DFBD9E35}"/>
              </a:ext>
            </a:extLst>
          </p:cNvPr>
          <p:cNvSpPr txBox="1"/>
          <p:nvPr/>
        </p:nvSpPr>
        <p:spPr>
          <a:xfrm>
            <a:off x="969150" y="2296518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481348-703E-D846-9F26-4368E47AB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rcRect b="10270"/>
          <a:stretch/>
        </p:blipFill>
        <p:spPr>
          <a:xfrm>
            <a:off x="2864573" y="3579617"/>
            <a:ext cx="1092200" cy="15953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04447D-9B40-9049-9CC3-EE6B53D4AC11}"/>
              </a:ext>
            </a:extLst>
          </p:cNvPr>
          <p:cNvSpPr txBox="1"/>
          <p:nvPr/>
        </p:nvSpPr>
        <p:spPr>
          <a:xfrm>
            <a:off x="4387065" y="2291783"/>
            <a:ext cx="312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>
                    <a:lumMod val="50000"/>
                  </a:schemeClr>
                </a:solidFill>
              </a:rPr>
              <a:t>White 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C977FC-41C7-6040-ADC6-EC0C322E4757}"/>
              </a:ext>
            </a:extLst>
          </p:cNvPr>
          <p:cNvSpPr txBox="1"/>
          <p:nvPr/>
        </p:nvSpPr>
        <p:spPr>
          <a:xfrm>
            <a:off x="3217706" y="11333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Text to be Generated </a:t>
            </a:r>
            <a:r>
              <a:rPr lang="en-US" dirty="0"/>
              <a:t>: A Move to Stop Mr. Gaitskell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3A767-8E6E-C94B-B1B9-D95A83D2CA7D}"/>
              </a:ext>
            </a:extLst>
          </p:cNvPr>
          <p:cNvSpPr txBox="1"/>
          <p:nvPr/>
        </p:nvSpPr>
        <p:spPr>
          <a:xfrm>
            <a:off x="4820474" y="139086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[x,y]</a:t>
            </a:r>
            <a:r>
              <a:rPr lang="en-US" dirty="0"/>
              <a:t>: [207,371]</a:t>
            </a:r>
          </a:p>
        </p:txBody>
      </p:sp>
    </p:spTree>
    <p:extLst>
      <p:ext uri="{BB962C8B-B14F-4D97-AF65-F5344CB8AC3E}">
        <p14:creationId xmlns:p14="http://schemas.microsoft.com/office/powerpoint/2010/main" val="38000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Exploring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Trajectories (</a:t>
            </a:r>
            <a:r>
              <a:rPr lang="en-US" dirty="0" err="1"/>
              <a:t>x,y</a:t>
            </a:r>
            <a:r>
              <a:rPr lang="en-US" dirty="0"/>
              <a:t>) coordinates</a:t>
            </a:r>
          </a:p>
          <a:p>
            <a:r>
              <a:rPr lang="en-US" dirty="0"/>
              <a:t>IAM Online Handwriting Dataset :</a:t>
            </a:r>
          </a:p>
          <a:p>
            <a:pPr lvl="1"/>
            <a:r>
              <a:rPr lang="en-US" dirty="0"/>
              <a:t>10k Samples</a:t>
            </a:r>
          </a:p>
          <a:p>
            <a:pPr lvl="1"/>
            <a:r>
              <a:rPr lang="en-US" dirty="0"/>
              <a:t>200+ Contributors</a:t>
            </a:r>
          </a:p>
          <a:p>
            <a:pPr lvl="1"/>
            <a:r>
              <a:rPr lang="en-US" dirty="0"/>
              <a:t>Unconstrainted Written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5930D-7CFD-974A-9FFD-65D9730C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6" y="2769833"/>
            <a:ext cx="4741474" cy="3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451</Words>
  <Application>Microsoft Macintosh PowerPoint</Application>
  <PresentationFormat>Widescreen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Helvetica Neue</vt:lpstr>
      <vt:lpstr>STIXMathJax_Main</vt:lpstr>
      <vt:lpstr>STIXMathJax_Normal-italic</vt:lpstr>
      <vt:lpstr>STIXMathJax_Variants</vt:lpstr>
      <vt:lpstr>Office Theme</vt:lpstr>
      <vt:lpstr>PowerPoint Presentation</vt:lpstr>
      <vt:lpstr>About Me</vt:lpstr>
      <vt:lpstr>Slides &amp; Code</vt:lpstr>
      <vt:lpstr>Agenda</vt:lpstr>
      <vt:lpstr>PowerPoint Presentation</vt:lpstr>
      <vt:lpstr>Overall Setup</vt:lpstr>
      <vt:lpstr>Quick Demo</vt:lpstr>
      <vt:lpstr>Quick Demo</vt:lpstr>
      <vt:lpstr>Exploring the Dataset</vt:lpstr>
      <vt:lpstr>Network Architecture</vt:lpstr>
      <vt:lpstr>Gaussian Distributions</vt:lpstr>
      <vt:lpstr>Gaussian Distributions</vt:lpstr>
      <vt:lpstr>Gaussian Mixtures</vt:lpstr>
      <vt:lpstr>Training &amp; Prediction</vt:lpstr>
      <vt:lpstr>Experiments</vt:lpstr>
      <vt:lpstr>Experiments</vt:lpstr>
      <vt:lpstr>Experiments</vt:lpstr>
      <vt:lpstr>Experiments</vt:lpstr>
      <vt:lpstr>References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Microsoft Office User</cp:lastModifiedBy>
  <cp:revision>24</cp:revision>
  <dcterms:created xsi:type="dcterms:W3CDTF">2019-09-19T08:36:44Z</dcterms:created>
  <dcterms:modified xsi:type="dcterms:W3CDTF">2019-11-14T17:26:10Z</dcterms:modified>
</cp:coreProperties>
</file>